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handoutMasterIdLst>
    <p:handoutMasterId r:id="rId13"/>
  </p:handoutMasterIdLst>
  <p:sldIdLst>
    <p:sldId id="256" r:id="rId2"/>
    <p:sldId id="262" r:id="rId3"/>
    <p:sldId id="261" r:id="rId4"/>
    <p:sldId id="257" r:id="rId5"/>
    <p:sldId id="258" r:id="rId6"/>
    <p:sldId id="266" r:id="rId7"/>
    <p:sldId id="270" r:id="rId8"/>
    <p:sldId id="267" r:id="rId9"/>
    <p:sldId id="269" r:id="rId10"/>
    <p:sldId id="268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F05C5-8D89-4B81-BF99-B1D29A15DE3B}" type="datetimeFigureOut">
              <a:rPr lang="en-US" smtClean="0"/>
              <a:t>8/11/2009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9B888-C218-4787-B686-8761CEA56A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21C8-AD35-4281-A29E-E49C9598A3B6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29921C8-AD35-4281-A29E-E49C9598A3B6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F5791A7-D22D-4303-B8D9-D61F24B2C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estiny.tulsaschools.org/vopac/servlet/presentsearchform.do?site=16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5.1 a: Use card catalogs and computer databases to locate sources for research topics.</a:t>
            </a:r>
          </a:p>
          <a:p>
            <a:pPr algn="l"/>
            <a:r>
              <a:rPr lang="en-US" dirty="0" smtClean="0"/>
              <a:t>5.2d: Determine the appropriateness of an information source for a research topic.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Information </a:t>
            </a:r>
            <a:r>
              <a:rPr lang="en-US" dirty="0" smtClean="0"/>
              <a:t>Sources: 7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g 138.tif"/>
          <p:cNvPicPr>
            <a:picLocks noChangeAspect="1"/>
          </p:cNvPicPr>
          <p:nvPr/>
        </p:nvPicPr>
        <p:blipFill>
          <a:blip r:embed="rId2" cstate="print"/>
          <a:srcRect l="11067" t="22560" r="13951" b="20000"/>
          <a:stretch>
            <a:fillRect/>
          </a:stretch>
        </p:blipFill>
        <p:spPr>
          <a:xfrm>
            <a:off x="1143000" y="152400"/>
            <a:ext cx="6477000" cy="643909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81600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Encyclopedia: book or set of books containing articles on various topics, usually in alphabetical arrangement, covering all branches of knowledge or, less commonly, all aspects of one subject. </a:t>
            </a:r>
          </a:p>
          <a:p>
            <a:r>
              <a:rPr lang="en-US" sz="3400" dirty="0" smtClean="0"/>
              <a:t>Dictionary: Book that gives the meaning of words as well as pronunciations.  Some specialized dictionaries can help you learn about words relating to a particular subject.</a:t>
            </a:r>
          </a:p>
          <a:p>
            <a:r>
              <a:rPr lang="en-US" sz="3400" dirty="0" smtClean="0"/>
              <a:t>Thesaurus: a dictionary with synonyms and antonyms. </a:t>
            </a:r>
          </a:p>
          <a:p>
            <a:r>
              <a:rPr lang="en-US" sz="3400" dirty="0" smtClean="0"/>
              <a:t>Periodicals include magazines, newspapers, scientific journals, and other materials that are published daily, weekly, or monthly.</a:t>
            </a:r>
          </a:p>
          <a:p>
            <a:r>
              <a:rPr lang="en-US" sz="3400" dirty="0" smtClean="0"/>
              <a:t>Almanac: A usually annual reference book composed of various lists, tables, and often brief articles relating to a particular field or many general fields. </a:t>
            </a:r>
          </a:p>
          <a:p>
            <a:r>
              <a:rPr lang="en-US" sz="3400" dirty="0" smtClean="0"/>
              <a:t>Atlas: A book of maps.  It may also contain information about a land region, such as its climate and terrain.</a:t>
            </a:r>
          </a:p>
          <a:p>
            <a:r>
              <a:rPr lang="en-US" sz="3400" dirty="0" smtClean="0"/>
              <a:t>Directory: a list of information with names and addresses, like a fan club list.</a:t>
            </a:r>
          </a:p>
          <a:p>
            <a:r>
              <a:rPr lang="en-US" sz="3400" dirty="0" smtClean="0"/>
              <a:t>People: great sources of oral history</a:t>
            </a:r>
          </a:p>
          <a:p>
            <a:endParaRPr lang="en-US" dirty="0"/>
          </a:p>
        </p:txBody>
      </p:sp>
      <p:pic>
        <p:nvPicPr>
          <p:cNvPr id="52226" name="Picture 2" descr="C:\Documents and Settings\maxweel\Local Settings\Temporary Internet Files\Content.IE5\ULWJ6L25\MPj043937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04800"/>
            <a:ext cx="1829778" cy="1221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card catalog card.tif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l="6452" t="27999" r="16326" b="38316"/>
          <a:stretch>
            <a:fillRect/>
          </a:stretch>
        </p:blipFill>
        <p:spPr>
          <a:xfrm>
            <a:off x="228600" y="762000"/>
            <a:ext cx="8480172" cy="48006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-228600"/>
            <a:ext cx="7772400" cy="114300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Card Catalog vs. Computer Catalog</a:t>
            </a:r>
            <a:endParaRPr lang="en-US" sz="35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09600" y="3886200"/>
            <a:ext cx="4114800" cy="29718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This card is listed by author, Gary Paulsen.</a:t>
            </a:r>
          </a:p>
          <a:p>
            <a:r>
              <a:rPr lang="en-US" sz="2000" dirty="0" smtClean="0"/>
              <a:t>It could also be located by looking up the title, The Crossing, or the subject matter: emotional problems—young adult fiction.</a:t>
            </a:r>
          </a:p>
          <a:p>
            <a:r>
              <a:rPr lang="en-US" sz="2000" dirty="0" smtClean="0"/>
              <a:t>What other information is given on the card catalog?</a:t>
            </a:r>
          </a:p>
          <a:p>
            <a:r>
              <a:rPr lang="en-US" sz="2000" dirty="0" smtClean="0"/>
              <a:t>What information does the computer catalog provide that the card catalog cannot?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 Catalogs: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4343400" cy="4953000"/>
          </a:xfrm>
        </p:spPr>
        <p:txBody>
          <a:bodyPr>
            <a:normAutofit fontScale="47500" lnSpcReduction="20000"/>
          </a:bodyPr>
          <a:lstStyle/>
          <a:p>
            <a:r>
              <a:rPr lang="en-US" sz="6000" dirty="0" smtClean="0">
                <a:hlinkClick r:id="rId2"/>
              </a:rPr>
              <a:t>Destiny Quest</a:t>
            </a:r>
            <a:endParaRPr lang="en-US" sz="6000" dirty="0" smtClean="0"/>
          </a:p>
          <a:p>
            <a:r>
              <a:rPr lang="en-US" sz="6000" dirty="0" smtClean="0"/>
              <a:t>Every book still has a unique call number—a label made up of a series of numbers and/or letters.</a:t>
            </a:r>
          </a:p>
          <a:p>
            <a:r>
              <a:rPr lang="en-US" sz="6000" dirty="0" smtClean="0"/>
              <a:t>Here we use FIC for fiction, numbers for non-fiction, and B for Biographies.  </a:t>
            </a:r>
          </a:p>
          <a:p>
            <a:r>
              <a:rPr lang="en-US" sz="6000" dirty="0" smtClean="0"/>
              <a:t>Once you know the call number of the item you need, just follow the signs to find that location in the library.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C:\Documents and Settings\maxweel\Local Settings\Temporary Internet Files\Content.IE5\C5UFK5QN\MPj043951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886200"/>
            <a:ext cx="3733800" cy="2492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breakdown…what’s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Dewey: Decimal classification that organizes nonfiction library books in ten major categories according to subject.</a:t>
            </a:r>
            <a:endParaRPr lang="en-US" dirty="0"/>
          </a:p>
        </p:txBody>
      </p:sp>
      <p:pic>
        <p:nvPicPr>
          <p:cNvPr id="1026" name="Picture 2" descr="http://www.randolph.k12.nc.us/Schools/braxton/media/images/deweychar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438400"/>
            <a:ext cx="25146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81600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Encyclopedia: book or set of books containing articles on various topics, usually in alphabetical arrangement, covering all branches of knowledge or, less commonly, all aspects of one subject. </a:t>
            </a:r>
          </a:p>
          <a:p>
            <a:r>
              <a:rPr lang="en-US" sz="3400" dirty="0" smtClean="0"/>
              <a:t>Dictionary: Book that gives the meaning of words as well as pronunciations.  Some specialized dictionaries can help you learn about words relating to a particular subject.</a:t>
            </a:r>
          </a:p>
          <a:p>
            <a:r>
              <a:rPr lang="en-US" sz="3400" dirty="0" smtClean="0"/>
              <a:t>Thesaurus: a dictionary with synonyms and antonyms. </a:t>
            </a:r>
          </a:p>
          <a:p>
            <a:r>
              <a:rPr lang="en-US" sz="3400" dirty="0" smtClean="0"/>
              <a:t>Periodicals include magazines, newspapers, scientific journals, and other materials that are published daily, weekly, or monthly.</a:t>
            </a:r>
          </a:p>
          <a:p>
            <a:r>
              <a:rPr lang="en-US" sz="3400" dirty="0" smtClean="0"/>
              <a:t>Almanac: A usually annual reference book composed of various lists, tables, and often brief articles relating to a particular field or many general fields. </a:t>
            </a:r>
          </a:p>
          <a:p>
            <a:r>
              <a:rPr lang="en-US" sz="3400" dirty="0" smtClean="0"/>
              <a:t>Atlas: A book of maps.  It may also contain information about a land region, such as its climate and terrain.</a:t>
            </a:r>
          </a:p>
          <a:p>
            <a:r>
              <a:rPr lang="en-US" sz="3400" dirty="0" smtClean="0"/>
              <a:t>Directory: a list of information with names and addresses, like a fan club list.</a:t>
            </a:r>
          </a:p>
          <a:p>
            <a:r>
              <a:rPr lang="en-US" sz="3400" dirty="0" smtClean="0"/>
              <a:t>People: great sources of oral history</a:t>
            </a:r>
          </a:p>
          <a:p>
            <a:endParaRPr lang="en-US" dirty="0"/>
          </a:p>
        </p:txBody>
      </p:sp>
      <p:pic>
        <p:nvPicPr>
          <p:cNvPr id="52226" name="Picture 2" descr="C:\Documents and Settings\maxweel\Local Settings\Temporary Internet Files\Content.IE5\ULWJ6L25\MPj043937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04800"/>
            <a:ext cx="1829778" cy="1221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Identify </a:t>
            </a:r>
            <a:r>
              <a:rPr lang="en-US" dirty="0" smtClean="0"/>
              <a:t>what kinds of information would most likely be provided by each of the following resources.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smtClean="0"/>
              <a:t>You try it!</a:t>
            </a:r>
            <a:endParaRPr lang="en-US" dirty="0"/>
          </a:p>
        </p:txBody>
      </p:sp>
      <p:pic>
        <p:nvPicPr>
          <p:cNvPr id="6146" name="Picture 2" descr="C:\Documents and Settings\maxweel\Local Settings\Temporary Internet Files\Content.IE5\SHMNSDA7\MPj043948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191000"/>
            <a:ext cx="1792224" cy="2388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81600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Encyclopedia: book or set of books containing articles on various topics, usually in alphabetical arrangement, covering all branches of knowledge or, less commonly, all aspects of one subject. </a:t>
            </a:r>
          </a:p>
          <a:p>
            <a:r>
              <a:rPr lang="en-US" sz="3400" dirty="0" smtClean="0"/>
              <a:t>Dictionary: Book that gives the meaning of words as well as pronunciations.  Some specialized dictionaries can help you learn about words relating to a particular subject.</a:t>
            </a:r>
          </a:p>
          <a:p>
            <a:r>
              <a:rPr lang="en-US" sz="3400" dirty="0" smtClean="0"/>
              <a:t>Thesaurus: a dictionary with synonyms and antonyms. </a:t>
            </a:r>
          </a:p>
          <a:p>
            <a:r>
              <a:rPr lang="en-US" sz="3400" dirty="0" smtClean="0"/>
              <a:t>Periodicals include magazines, newspapers, scientific journals, and other materials that are published daily, weekly, or monthly.</a:t>
            </a:r>
          </a:p>
          <a:p>
            <a:r>
              <a:rPr lang="en-US" sz="3400" dirty="0" smtClean="0"/>
              <a:t>Almanac: A usually annual reference book composed of various lists, tables, and often brief articles relating to a particular field or many general fields. </a:t>
            </a:r>
          </a:p>
          <a:p>
            <a:r>
              <a:rPr lang="en-US" sz="3400" dirty="0" smtClean="0"/>
              <a:t>Atlas: A book of maps.  It may also contain information about a land region, such as its climate and terrain.</a:t>
            </a:r>
          </a:p>
          <a:p>
            <a:r>
              <a:rPr lang="en-US" sz="3400" dirty="0" smtClean="0"/>
              <a:t>Directory: a list of information with names and addresses, like a fan club list.</a:t>
            </a:r>
          </a:p>
          <a:p>
            <a:r>
              <a:rPr lang="en-US" sz="3400" dirty="0" smtClean="0"/>
              <a:t>People: great sources of oral history</a:t>
            </a:r>
          </a:p>
          <a:p>
            <a:endParaRPr lang="en-US" dirty="0"/>
          </a:p>
        </p:txBody>
      </p:sp>
      <p:pic>
        <p:nvPicPr>
          <p:cNvPr id="52226" name="Picture 2" descr="C:\Documents and Settings\maxweel\Local Settings\Temporary Internet Files\Content.IE5\ULWJ6L25\MPj043937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04800"/>
            <a:ext cx="1829778" cy="1221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g 133.tif"/>
          <p:cNvPicPr>
            <a:picLocks noChangeAspect="1"/>
          </p:cNvPicPr>
          <p:nvPr/>
        </p:nvPicPr>
        <p:blipFill>
          <a:blip r:embed="rId2"/>
          <a:srcRect l="6479" t="36667" r="14964" b="17778"/>
          <a:stretch>
            <a:fillRect/>
          </a:stretch>
        </p:blipFill>
        <p:spPr>
          <a:xfrm>
            <a:off x="381000" y="228600"/>
            <a:ext cx="8229600" cy="619341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g 138.ti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13305" t="10402" r="14200" b="76667"/>
          <a:stretch>
            <a:fillRect/>
          </a:stretch>
        </p:blipFill>
        <p:spPr>
          <a:xfrm>
            <a:off x="304800" y="1066800"/>
            <a:ext cx="8558784" cy="1981200"/>
          </a:xfrm>
        </p:spPr>
      </p:pic>
      <p:pic>
        <p:nvPicPr>
          <p:cNvPr id="7170" name="Picture 2" descr="C:\Documents and Settings\maxweel\Local Settings\Temporary Internet Files\Content.IE5\ULWJ6L25\MPj0321197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971800"/>
            <a:ext cx="2609088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674</TotalTime>
  <Words>721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Equity</vt:lpstr>
      <vt:lpstr>Information Sources: 7th Grade</vt:lpstr>
      <vt:lpstr>Card Catalog vs. Computer Catalog</vt:lpstr>
      <vt:lpstr>Card Catalogs: Now</vt:lpstr>
      <vt:lpstr>The breakdown…what’s what?</vt:lpstr>
      <vt:lpstr>The sources</vt:lpstr>
      <vt:lpstr>You try it!</vt:lpstr>
      <vt:lpstr>The sources</vt:lpstr>
      <vt:lpstr>Slide 8</vt:lpstr>
      <vt:lpstr>Slide 9</vt:lpstr>
      <vt:lpstr>Slide 10</vt:lpstr>
      <vt:lpstr>The sources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Reference Materials Scavenger Hunt</dc:title>
  <dc:creator>maxweel</dc:creator>
  <cp:lastModifiedBy>maxweel</cp:lastModifiedBy>
  <cp:revision>53</cp:revision>
  <dcterms:created xsi:type="dcterms:W3CDTF">2008-09-11T19:32:32Z</dcterms:created>
  <dcterms:modified xsi:type="dcterms:W3CDTF">2009-08-11T18:35:57Z</dcterms:modified>
</cp:coreProperties>
</file>